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IVKCL+Wingdings-Regular" panose="02000500000000000000" pitchFamily="2" charset="0"/>
      <p:regular r:id="rId45"/>
    </p:embeddedFont>
    <p:embeddedFont>
      <p:font typeface="ECPAPD+TwCenMT-Bold" panose="02000500000000000000" pitchFamily="2" charset="0"/>
      <p:regular r:id="rId46"/>
    </p:embeddedFont>
    <p:embeddedFont>
      <p:font typeface="ODMPOE+ArialMT" panose="02000500000000000000" pitchFamily="2" charset="0"/>
      <p:regular r:id="rId4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9" d="100"/>
          <a:sy n="119" d="100"/>
        </p:scale>
        <p:origin x="216" y="23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diario_boe/txt.php?id=BOE-A-2016-146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48112" y="4070343"/>
            <a:ext cx="725277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PRESENTATION AND REFERENCES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240" y="620185"/>
            <a:ext cx="8054322" cy="1758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Industrial projects</a:t>
            </a:r>
          </a:p>
          <a:p>
            <a:pPr marL="0" marR="0">
              <a:lnSpc>
                <a:spcPts val="2300"/>
              </a:lnSpc>
              <a:spcBef>
                <a:spcPts val="2155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ESINEN has the ability and experience to undertake the following</a:t>
            </a:r>
          </a:p>
          <a:p>
            <a:pPr marL="0" marR="0">
              <a:lnSpc>
                <a:spcPts val="2300"/>
              </a:lnSpc>
              <a:spcBef>
                <a:spcPts val="2342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industrial scopes and projects: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2240" y="2593442"/>
            <a:ext cx="4934804" cy="1573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LNG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Regasification Plants</a:t>
            </a:r>
          </a:p>
          <a:p>
            <a:pPr marL="0" marR="0">
              <a:lnSpc>
                <a:spcPts val="2625"/>
              </a:lnSpc>
              <a:spcBef>
                <a:spcPts val="1989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Hydrogen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application projects</a:t>
            </a:r>
          </a:p>
          <a:p>
            <a:pPr marL="0" marR="0">
              <a:lnSpc>
                <a:spcPts val="2625"/>
              </a:lnSpc>
              <a:spcBef>
                <a:spcPts val="2039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Gas pipelines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, ERMs, 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2240" y="4381094"/>
            <a:ext cx="4615405" cy="977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LNG small scale /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bunkering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plants</a:t>
            </a:r>
          </a:p>
          <a:p>
            <a:pPr marL="0" marR="0">
              <a:lnSpc>
                <a:spcPts val="2625"/>
              </a:lnSpc>
              <a:spcBef>
                <a:spcPts val="1989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CNG/LNG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filling stations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2240" y="5572862"/>
            <a:ext cx="3392291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Fire-fighting 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349" y="697344"/>
            <a:ext cx="7784503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Supervision of works PMC/EPCM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1040" y="1878806"/>
            <a:ext cx="5191967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Supervision of equipment manufacturing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1040" y="2429986"/>
            <a:ext cx="4603805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On-site supervision of the execution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1040" y="2981166"/>
            <a:ext cx="5885166" cy="932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Supervision of the pre-commissioner and commissioner</a:t>
            </a:r>
          </a:p>
          <a:p>
            <a:pPr marL="0" marR="0">
              <a:lnSpc>
                <a:spcPts val="2625"/>
              </a:lnSpc>
              <a:spcBef>
                <a:spcPts val="1687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Start-up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assistance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1040" y="4311815"/>
            <a:ext cx="4010481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Follow-up of planning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81040" y="4775033"/>
            <a:ext cx="6213237" cy="932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Periodic on-site monitoring reports</a:t>
            </a:r>
          </a:p>
          <a:p>
            <a:pPr marL="0" marR="0">
              <a:lnSpc>
                <a:spcPts val="2625"/>
              </a:lnSpc>
              <a:spcBef>
                <a:spcPts val="1687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Economic monitoring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and budgetary control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328" y="690609"/>
            <a:ext cx="8086984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Consultancy and technical reports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5964" y="1699418"/>
            <a:ext cx="6653176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Any gas-related activity: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LNG, NG, LPGs, H2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45964" y="2250598"/>
            <a:ext cx="4692021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Flowchart and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process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5964" y="2801778"/>
            <a:ext cx="4686702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Energy recovery studies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5964" y="3352958"/>
            <a:ext cx="7789628" cy="148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Procedural analysis </a:t>
            </a:r>
            <a:r>
              <a:rPr sz="2300" spc="-36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procedures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, specifications, etc.)</a:t>
            </a:r>
          </a:p>
          <a:p>
            <a:pPr marL="0" marR="0">
              <a:lnSpc>
                <a:spcPts val="2625"/>
              </a:lnSpc>
              <a:spcBef>
                <a:spcPts val="1687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Measuring systems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: custody transfer</a:t>
            </a:r>
          </a:p>
          <a:p>
            <a:pPr marL="0" marR="0">
              <a:lnSpc>
                <a:spcPts val="2625"/>
              </a:lnSpc>
              <a:spcBef>
                <a:spcPts val="1687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Safety studies: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HAZOP, SIL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45964" y="5006498"/>
            <a:ext cx="6598880" cy="932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Project feasibility studies: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CAPEX and OPEX</a:t>
            </a:r>
          </a:p>
          <a:p>
            <a:pPr marL="0" marR="0">
              <a:lnSpc>
                <a:spcPts val="2625"/>
              </a:lnSpc>
              <a:spcBef>
                <a:spcPts val="1687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Environmental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impact analysis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618" y="519650"/>
            <a:ext cx="6870574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HAZOP and SIL studies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6862" y="1276729"/>
            <a:ext cx="965996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-HAZOP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4062" y="1713609"/>
            <a:ext cx="8219369" cy="74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-METHODOLOGY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: DEVIATIONS IN OPERATION / CAUSES / EFFECTS / SCENARIOS</a:t>
            </a: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-PROCESS</a:t>
            </a: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24062" y="2587369"/>
            <a:ext cx="3350647" cy="74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-DEVELOPMENT</a:t>
            </a: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 OF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NODE CARDS</a:t>
            </a: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-CORRECTIVE 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6862" y="3461129"/>
            <a:ext cx="1455646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-ESTUDIO SIL: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24062" y="3898010"/>
            <a:ext cx="4126058" cy="118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-METHODOLOGY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: CAUSE / EFFECT MATRIX</a:t>
            </a: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-PROTECTIVE</a:t>
            </a:r>
            <a:r>
              <a:rPr sz="1850" dirty="0">
                <a:solidFill>
                  <a:srgbClr val="000000"/>
                </a:solidFill>
                <a:latin typeface="ODMPOE+ArialMT"/>
                <a:cs typeface="ODMPOE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COATINGS / SAFEGUARDS</a:t>
            </a:r>
          </a:p>
          <a:p>
            <a:pPr marL="0" marR="0">
              <a:lnSpc>
                <a:spcPts val="2066"/>
              </a:lnSpc>
              <a:spcBef>
                <a:spcPts val="13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-RISKGRAPH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24062" y="5208650"/>
            <a:ext cx="2760159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-ASSIGNMENT FICHES SIL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668" y="519650"/>
            <a:ext cx="490256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Energy audit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890" y="1561281"/>
            <a:ext cx="10603562" cy="1167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Energy audit: an inspection and assessment procedure applicable to any type of energy</a:t>
            </a:r>
          </a:p>
          <a:p>
            <a:pPr marL="0" marR="0">
              <a:lnSpc>
                <a:spcPts val="2000"/>
              </a:lnSpc>
              <a:spcBef>
                <a:spcPts val="131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installation or process, which improves energy efficiency and reduces energy bills, and</a:t>
            </a:r>
          </a:p>
          <a:p>
            <a:pPr marL="0" marR="0">
              <a:lnSpc>
                <a:spcPts val="2000"/>
              </a:lnSpc>
              <a:spcBef>
                <a:spcPts val="135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emissions.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7890" y="2904807"/>
            <a:ext cx="10601648" cy="11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Royal Decree 56/2016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12 February establishes the obligation to carry out an audit.</a:t>
            </a:r>
          </a:p>
          <a:p>
            <a:pPr marL="0" marR="0">
              <a:lnSpc>
                <a:spcPts val="2000"/>
              </a:lnSpc>
              <a:spcBef>
                <a:spcPts val="135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Energy audit of companies by November 2016, with the audit to be repeated every two years.</a:t>
            </a:r>
          </a:p>
          <a:p>
            <a:pPr marL="0" marR="0">
              <a:lnSpc>
                <a:spcPts val="2000"/>
              </a:lnSpc>
              <a:spcBef>
                <a:spcPts val="130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four years.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890" y="4271326"/>
            <a:ext cx="10605657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The audit is carried out in 6 phases: preliminary contact, initial meeting, data collection,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7890" y="4743234"/>
            <a:ext cx="44085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fieldwork, report, final meeting.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5908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2016-2017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839" y="777043"/>
            <a:ext cx="3463582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3265" y="1684185"/>
            <a:ext cx="6037548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REFIDOMSA REFINERY (DOMINICAN REPUBLIC)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265" y="2264920"/>
            <a:ext cx="7520699" cy="33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FEED engineering, LPG storage expansion.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117" y="2930634"/>
            <a:ext cx="7506847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13"/>
              </a:lnSpc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STORAGE options: pressurised, semi-pressurised, semi-solidified, semi-solidified</a:t>
            </a:r>
            <a:r>
              <a:rPr lang="es-ES" sz="22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s-ES" sz="2200" dirty="0" err="1">
                <a:solidFill>
                  <a:srgbClr val="000000"/>
                </a:solidFill>
                <a:latin typeface="Calibri"/>
                <a:cs typeface="Calibri"/>
              </a:rPr>
              <a:t>refrigerated</a:t>
            </a:r>
            <a:r>
              <a:rPr lang="es-ES" sz="22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s-ES" sz="2200" dirty="0" err="1">
                <a:solidFill>
                  <a:srgbClr val="000000"/>
                </a:solidFill>
                <a:latin typeface="Calibri"/>
                <a:cs typeface="Calibri"/>
              </a:rPr>
              <a:t>refrigerated</a:t>
            </a:r>
            <a:r>
              <a:rPr lang="es-ES" sz="2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117" y="4155158"/>
            <a:ext cx="752197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13"/>
              </a:lnSpc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Option selected by the Customer: storage in spheres</a:t>
            </a:r>
            <a:r>
              <a:rPr lang="es-ES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Calibri"/>
                <a:cs typeface="Calibri"/>
              </a:rPr>
              <a:t>pressurised</a:t>
            </a:r>
            <a:r>
              <a:rPr lang="es-ES" sz="2200" dirty="0">
                <a:solidFill>
                  <a:srgbClr val="000000"/>
                </a:solidFill>
                <a:latin typeface="Calibri"/>
                <a:cs typeface="Calibri"/>
              </a:rPr>
              <a:t> (4 x 10.000 m3)</a:t>
            </a:r>
          </a:p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265" y="5384960"/>
            <a:ext cx="5000072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HAZOP and SIL of the 3 process options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637728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378" y="875046"/>
            <a:ext cx="3600487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(ii)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565" y="1668869"/>
            <a:ext cx="11319254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CONCEPTUAL ENGINEERING IMPROVED NATURAL GAS METERING SYSTEMS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6565" y="2321202"/>
            <a:ext cx="11522191" cy="39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Study of metering system alternatives for the gas pipeline network associated with 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565" y="2914612"/>
            <a:ext cx="85844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regasification of LNG from Reganosa's LNG Terminal in Mugardos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6565" y="3484792"/>
            <a:ext cx="4285526" cy="100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Technology selection matrix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CAPEX per alternative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6565" y="4727360"/>
            <a:ext cx="4611039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Project Built and in Operation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2017-2018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137" y="991633"/>
            <a:ext cx="373739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(iii)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3590" y="1941728"/>
            <a:ext cx="9169018" cy="9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BASIC ENGINEERING AND FEED MEASURE UPGRADE OF GAS PIPELINE POSITIONS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Administrative and environmental project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3590" y="3133192"/>
            <a:ext cx="6603971" cy="1623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Basic engineering positions ERM/EM high pressure B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Preliminary Detailed Engineering (FEED)</a:t>
            </a:r>
          </a:p>
          <a:p>
            <a:pPr marL="0" marR="0">
              <a:lnSpc>
                <a:spcPts val="2625"/>
              </a:lnSpc>
              <a:spcBef>
                <a:spcPts val="223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CAPEX/OPEX analysis.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590" y="4997044"/>
            <a:ext cx="2983235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HAZOP and SIL studies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2017-2018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764" y="977290"/>
            <a:ext cx="372789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(iv)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990" y="2192553"/>
            <a:ext cx="7068403" cy="9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PROPOSED LPG STORAGE PARK 16.000 M3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Basic and detailed engineering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8990" y="3384017"/>
            <a:ext cx="3632554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Electro-mechanical assembly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8990" y="4005302"/>
            <a:ext cx="4182578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Pre-commissioner and commissioner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2017-2018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0730" y="816406"/>
            <a:ext cx="3590988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(v)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653" y="1728396"/>
            <a:ext cx="7798522" cy="734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ENGINEERING FEED PROJECT INSTALLATION OF BOG HIGH PRESSURE COMPRESSOR</a:t>
            </a:r>
            <a:r>
              <a:rPr lang="es-ES" sz="1900" b="1" dirty="0">
                <a:solidFill>
                  <a:srgbClr val="000000"/>
                </a:solidFill>
                <a:latin typeface="Calibri"/>
                <a:cs typeface="Calibri"/>
              </a:rPr>
              <a:t> (BOIL OFF GAS)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sz="19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653" y="2656047"/>
            <a:ext cx="6146467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Development of Preliminary Detailed Engineering (FEED)</a:t>
            </a:r>
          </a:p>
          <a:p>
            <a:pPr marL="0" marR="0">
              <a:lnSpc>
                <a:spcPts val="2178"/>
              </a:lnSpc>
              <a:spcBef>
                <a:spcPts val="1329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Administrative project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9653" y="3524140"/>
            <a:ext cx="4246500" cy="124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Analysis and review of Basic Engineering</a:t>
            </a:r>
          </a:p>
          <a:p>
            <a:pPr marL="0" marR="0">
              <a:lnSpc>
                <a:spcPts val="2178"/>
              </a:lnSpc>
              <a:spcBef>
                <a:spcPts val="1329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ERM: 3rd measurement line extension</a:t>
            </a:r>
          </a:p>
          <a:p>
            <a:pPr marL="0" marR="0">
              <a:lnSpc>
                <a:spcPts val="2178"/>
              </a:lnSpc>
              <a:spcBef>
                <a:spcPts val="1379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HAZOP and SIL study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9653" y="4903360"/>
            <a:ext cx="4937194" cy="32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- Currently out to tender for construction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6808" y="439047"/>
            <a:ext cx="1594792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2D050"/>
                </a:solidFill>
                <a:latin typeface="Calibri"/>
                <a:cs typeface="Calibri"/>
              </a:rPr>
              <a:t>INDEX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6003" y="1201648"/>
            <a:ext cx="3060550" cy="3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GENERAL 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06002" y="1811249"/>
            <a:ext cx="3789997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RESOURCES AND MEANS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6003" y="2420849"/>
            <a:ext cx="2132458" cy="3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ORGANISATION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6003" y="3030449"/>
            <a:ext cx="4235597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SUSTAINABLE ENTERPRISE</a:t>
            </a:r>
          </a:p>
          <a:p>
            <a:pPr marL="0" marR="0">
              <a:lnSpc>
                <a:spcPts val="2275"/>
              </a:lnSpc>
              <a:spcBef>
                <a:spcPts val="2407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AREAS OF ACTIVITY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6003" y="4249648"/>
            <a:ext cx="1885562" cy="3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6003" y="4859248"/>
            <a:ext cx="7174256" cy="155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MAIN CLIENTS</a:t>
            </a:r>
          </a:p>
          <a:p>
            <a:pPr marL="0" marR="0">
              <a:lnSpc>
                <a:spcPts val="2275"/>
              </a:lnSpc>
              <a:spcBef>
                <a:spcPts val="2407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CERTIFICATIONS: ISO 9001 / ISO 14001 / ENERGY AUDITOR</a:t>
            </a:r>
          </a:p>
          <a:p>
            <a:pPr marL="0" marR="0">
              <a:lnSpc>
                <a:spcPts val="2275"/>
              </a:lnSpc>
              <a:spcBef>
                <a:spcPts val="2407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DIVKCL+Wingdings-Regular"/>
                <a:cs typeface="DIVKCL+Wingdings-Regular"/>
              </a:rPr>
              <a:t>q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CONTACT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2018-2019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516" y="816406"/>
            <a:ext cx="3727894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(vi)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3278" y="1779625"/>
            <a:ext cx="9824490" cy="77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ELECTRICAL INSTALLATION AND INSTRUMENTATION STORAGE PARK</a:t>
            </a:r>
          </a:p>
          <a:p>
            <a:pPr marL="0" marR="0">
              <a:lnSpc>
                <a:spcPts val="2300"/>
              </a:lnSpc>
              <a:spcBef>
                <a:spcPts val="1212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GASOLINAS_TERMINAL BAHÍA LAS MINAS_PANAMÁ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278" y="2757272"/>
            <a:ext cx="3925592" cy="1623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Basic and detailed engineering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EI&amp;C supply and assembly</a:t>
            </a:r>
          </a:p>
          <a:p>
            <a:pPr marL="0" marR="0">
              <a:lnSpc>
                <a:spcPts val="2625"/>
              </a:lnSpc>
              <a:spcBef>
                <a:spcPts val="223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Tank gauging 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278" y="4621124"/>
            <a:ext cx="469665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Pre-commissioner and commissioner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044" y="370491"/>
            <a:ext cx="3864800" cy="923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845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2018-2019</a:t>
            </a:r>
          </a:p>
          <a:p>
            <a:pPr marL="0" marR="0">
              <a:lnSpc>
                <a:spcPts val="4332"/>
              </a:lnSpc>
              <a:spcBef>
                <a:spcPts val="613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(vii)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228" y="1570068"/>
            <a:ext cx="5574516" cy="703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PRELIMINARY LAY OUT DESIGN OF SMALL SCALE GNL PLANT</a:t>
            </a:r>
          </a:p>
          <a:p>
            <a:pPr marL="0" marR="0">
              <a:lnSpc>
                <a:spcPts val="2066"/>
              </a:lnSpc>
              <a:spcBef>
                <a:spcPts val="13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LNG flat bottom tank 40.000 m3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228" y="2511939"/>
            <a:ext cx="6028411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Calculation of the generated boil off gas (static and dynamic study)</a:t>
            </a: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General layout of the LNG plant</a:t>
            </a:r>
            <a:endParaRPr lang="es-E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228" y="3497674"/>
            <a:ext cx="3928922" cy="74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Pipe rack sizing</a:t>
            </a:r>
          </a:p>
          <a:p>
            <a:pPr marL="0" marR="0">
              <a:lnSpc>
                <a:spcPts val="2066"/>
              </a:lnSpc>
              <a:spcBef>
                <a:spcPts val="12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Jetty sizing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228" y="4294559"/>
            <a:ext cx="2471433" cy="30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Safety distances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0228" y="4689624"/>
            <a:ext cx="601385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Project foreseen to be installed in Algeciras and finally</a:t>
            </a:r>
            <a:r>
              <a:rPr lang="es-E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not implemented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0228" y="5501989"/>
            <a:ext cx="7478227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(The photo corresponds to a 30,000 m3 Flat Bottom tank built in Pori</a:t>
            </a:r>
            <a:r>
              <a:rPr lang="es-E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Finland)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637728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788" y="808468"/>
            <a:ext cx="4001706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(viii)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3278" y="1784566"/>
            <a:ext cx="452947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BASIC ENGINEERING LNG PLANT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278" y="2405850"/>
            <a:ext cx="5967095" cy="9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Jovellanos Security Centre (Veranes_Gijón)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-LNG storage plant project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3725036" cy="942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2019-2020</a:t>
            </a:r>
          </a:p>
          <a:p>
            <a:pPr marL="4965" marR="0">
              <a:lnSpc>
                <a:spcPts val="4400"/>
              </a:lnSpc>
              <a:spcBef>
                <a:spcPts val="707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(ix)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578" y="1563535"/>
            <a:ext cx="9182315" cy="9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DETAILED ENGINEERING METER REPLACEMENT METERING STATIONS</a:t>
            </a:r>
          </a:p>
          <a:p>
            <a:pPr marL="0" marR="0">
              <a:lnSpc>
                <a:spcPts val="2513"/>
              </a:lnSpc>
              <a:spcBef>
                <a:spcPts val="210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General coordination of the project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578" y="2705155"/>
            <a:ext cx="4884926" cy="96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Gas pipeline and ERM high pressure B (80 bar)</a:t>
            </a:r>
          </a:p>
          <a:p>
            <a:pPr marL="0" marR="0">
              <a:lnSpc>
                <a:spcPts val="2513"/>
              </a:lnSpc>
              <a:spcBef>
                <a:spcPts val="210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Supervision of 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578" y="3895907"/>
            <a:ext cx="2695321" cy="366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HAZOP and SIL studies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637728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320" y="932194"/>
            <a:ext cx="358316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(x)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815" y="1932572"/>
            <a:ext cx="7293947" cy="183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CONCEPTUAL ENGINEERING HYDROGEN PRODUCTION</a:t>
            </a:r>
          </a:p>
          <a:p>
            <a:pPr marL="0" marR="0">
              <a:lnSpc>
                <a:spcPts val="3183"/>
              </a:lnSpc>
              <a:spcBef>
                <a:spcPts val="257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Study of alternatives</a:t>
            </a:r>
          </a:p>
          <a:p>
            <a:pPr marL="0" marR="0">
              <a:lnSpc>
                <a:spcPts val="3183"/>
              </a:lnSpc>
              <a:spcBef>
                <a:spcPts val="263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Capex and Opex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815" y="4065863"/>
            <a:ext cx="2314282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Hazid Studio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637728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2323" y="816406"/>
            <a:ext cx="3720071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(xi)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290" y="1873466"/>
            <a:ext cx="10556080" cy="9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BASIC ENGINEERING FUEL SWITCHING AND RETROFITTING TO NATURAL GAS</a:t>
            </a:r>
          </a:p>
          <a:p>
            <a:pPr marL="0" marR="0">
              <a:lnSpc>
                <a:spcPts val="2300"/>
              </a:lnSpc>
              <a:spcBef>
                <a:spcPts val="2592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Jovellanos Security Centre (Veranes_Gijón)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290" y="3064930"/>
            <a:ext cx="8432864" cy="100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Identification of the pipeline for direct NG supply to the Centre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Natural gas reception installation project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2019-2021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348" y="829901"/>
            <a:ext cx="3856977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(xii)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328" y="2311870"/>
            <a:ext cx="4223851" cy="189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FEED ENGINEERING REVIEW</a:t>
            </a:r>
          </a:p>
          <a:p>
            <a:pPr marL="0" marR="0">
              <a:lnSpc>
                <a:spcPts val="3183"/>
              </a:lnSpc>
              <a:spcBef>
                <a:spcPts val="263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LNG bunkering plant</a:t>
            </a:r>
          </a:p>
          <a:p>
            <a:pPr marL="0" marR="0">
              <a:lnSpc>
                <a:spcPts val="3183"/>
              </a:lnSpc>
              <a:spcBef>
                <a:spcPts val="263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- 4 bulett tanks x 1.000 m3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637728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0757" y="816406"/>
            <a:ext cx="3993883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References (xiii)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815" y="1932572"/>
            <a:ext cx="9229121" cy="891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BASIC POWER TO GREEN HYDROGEN ACTIVITY PROJECT.</a:t>
            </a:r>
          </a:p>
          <a:p>
            <a:pPr marL="0" marR="0">
              <a:lnSpc>
                <a:spcPts val="2400"/>
              </a:lnSpc>
              <a:spcBef>
                <a:spcPts val="1919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ELECTROLYSIS PLANT INTEGRATED WITH A PHOTOVOLTAIC PARK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815" y="3112855"/>
            <a:ext cx="2663576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PEM technology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8815" y="3863679"/>
            <a:ext cx="5188497" cy="454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For use in fertilisers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7148"/>
            <a:ext cx="1542008" cy="36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2022-2023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0364" y="434274"/>
            <a:ext cx="621203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RECENT REFERENCES IN GNL (1)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3240" y="4140936"/>
            <a:ext cx="4662624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LNG STORAGE PLANT 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73240" y="4567656"/>
            <a:ext cx="2041356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UP TO 10,000 M3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3240" y="4994583"/>
            <a:ext cx="5127530" cy="263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- Inspection of the manufacture of the 1000 m3 LNG tanks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3240" y="5385742"/>
            <a:ext cx="5283384" cy="746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- Complete process monitoring, from specification and</a:t>
            </a:r>
          </a:p>
          <a:p>
            <a:pPr marL="0" marR="0">
              <a:lnSpc>
                <a:spcPts val="1500"/>
              </a:lnSpc>
              <a:spcBef>
                <a:spcPts val="1070"/>
              </a:spcBef>
              <a:spcAft>
                <a:spcPts val="0"/>
              </a:spcAft>
            </a:pP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materials collection, manufacturing and delivery to the final customer.</a:t>
            </a:r>
            <a:r>
              <a:rPr lang="es-ES" sz="15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ENDESA, at the Los Barrios Port Terminal (Cadiz).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3240" y="6416983"/>
            <a:ext cx="4108736" cy="263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00"/>
                </a:solidFill>
                <a:latin typeface="Calibri"/>
                <a:cs typeface="Calibri"/>
              </a:rPr>
              <a:t>- Date of entry into operation: September 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89" y="370491"/>
            <a:ext cx="1194606" cy="2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2022-2023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1376" y="427009"/>
            <a:ext cx="621203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RECENT REFERENCES IN GNL (2)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203" y="1637908"/>
            <a:ext cx="9202273" cy="65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ADAPTATION OF THE JETTY OF THE MUGARDOS LNG TERMINAL FOR OPERATIONS</a:t>
            </a:r>
          </a:p>
          <a:p>
            <a:pPr marL="0" marR="0">
              <a:lnSpc>
                <a:spcPts val="1900"/>
              </a:lnSpc>
              <a:spcBef>
                <a:spcPts val="1063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Calibri"/>
                <a:cs typeface="Calibri"/>
              </a:rPr>
              <a:t>SMALL SCALE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203" y="2451874"/>
            <a:ext cx="4583546" cy="1423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General coordination of the project</a:t>
            </a:r>
          </a:p>
          <a:p>
            <a:pPr marL="0" marR="0">
              <a:lnSpc>
                <a:spcPts val="2513"/>
              </a:lnSpc>
              <a:spcBef>
                <a:spcPts val="157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Carrying out detailed engineering</a:t>
            </a:r>
          </a:p>
          <a:p>
            <a:pPr marL="0" marR="0">
              <a:lnSpc>
                <a:spcPts val="2513"/>
              </a:lnSpc>
              <a:spcBef>
                <a:spcPts val="157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Supervision of Implementation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1203" y="4036834"/>
            <a:ext cx="4851569" cy="894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Commissioning Supervision</a:t>
            </a:r>
          </a:p>
          <a:p>
            <a:pPr marL="0" marR="0">
              <a:lnSpc>
                <a:spcPts val="2513"/>
              </a:lnSpc>
              <a:spcBef>
                <a:spcPts val="157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- Commissioning date: May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3682" y="240144"/>
            <a:ext cx="591522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GENERAL 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878" y="1096073"/>
            <a:ext cx="3744022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Engineering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services company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878" y="1553274"/>
            <a:ext cx="10561552" cy="120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Efficient solutions for the development of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gas installation projects in the Oil &amp; Gas sector.</a:t>
            </a:r>
          </a:p>
          <a:p>
            <a:pPr marL="0" marR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Company name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Estudios Ingeniería Energética 2020, S.L. (ESINEN)</a:t>
            </a:r>
          </a:p>
          <a:p>
            <a:pPr marL="0" marR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Date of incorporation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30 June 2016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4878" y="2924874"/>
            <a:ext cx="184075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CIF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B-74411927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4878" y="3382074"/>
            <a:ext cx="4091468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General Manager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José González Cores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6931" y="148457"/>
            <a:ext cx="6691181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RECENT REFERENCES IN LNG (2a)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964" y="280311"/>
            <a:ext cx="1542008" cy="36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2022-2023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778" y="1048194"/>
            <a:ext cx="3412016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ADAPTATION OF THE TERMINAL JETTY</a:t>
            </a:r>
          </a:p>
          <a:p>
            <a:pPr marL="0" marR="0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OF GNL OF MUGARDOS FOR THE</a:t>
            </a:r>
          </a:p>
          <a:p>
            <a:pPr marL="0" marR="0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OPERATIONS WITH SMALL VESSELS</a:t>
            </a:r>
          </a:p>
          <a:p>
            <a:pPr marL="0" marR="0">
              <a:lnSpc>
                <a:spcPts val="1500"/>
              </a:lnSpc>
              <a:spcBef>
                <a:spcPts val="120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SCALE (BUNKERING)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8778" y="2455586"/>
            <a:ext cx="3244548" cy="1091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- General coordination of the project</a:t>
            </a:r>
          </a:p>
          <a:p>
            <a:pPr marL="0" marR="0">
              <a:lnSpc>
                <a:spcPts val="1731"/>
              </a:lnSpc>
              <a:spcBef>
                <a:spcPts val="1481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- Carrying out detailed engineering</a:t>
            </a:r>
          </a:p>
          <a:p>
            <a:pPr marL="0" marR="0">
              <a:lnSpc>
                <a:spcPts val="1731"/>
              </a:lnSpc>
              <a:spcBef>
                <a:spcPts val="1531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- Supervision of Implementation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778" y="3697647"/>
            <a:ext cx="3406172" cy="677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- Commissioning Supervision</a:t>
            </a:r>
          </a:p>
          <a:p>
            <a:pPr marL="0" marR="0">
              <a:lnSpc>
                <a:spcPts val="1731"/>
              </a:lnSpc>
              <a:spcBef>
                <a:spcPts val="1481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- Commissioning date: May 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889" y="312061"/>
            <a:ext cx="1542008" cy="36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2022-2023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2707" y="436588"/>
            <a:ext cx="621203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RECENT REFERENCES IN GNL (3)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964" y="2109089"/>
            <a:ext cx="4118947" cy="151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Technical Assistance and Supervision of the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Commissioning for the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LNG that ENDESA is building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at the Los Angeles Port Terminal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Barrios (Cádiz).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8937" y="136550"/>
            <a:ext cx="5975916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RECENT REFERENCES IN H2 (4)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889" y="377148"/>
            <a:ext cx="1542008" cy="36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ECPAPD+TwCenMT-Bold"/>
                <a:cs typeface="ECPAPD+TwCenMT-Bold"/>
              </a:rPr>
              <a:t>2022-2023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353" y="1703840"/>
            <a:ext cx="3878789" cy="590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PIPING SPECIFICATION FOR</a:t>
            </a:r>
          </a:p>
          <a:p>
            <a:pPr marL="0" marR="0">
              <a:lnSpc>
                <a:spcPts val="1700"/>
              </a:lnSpc>
              <a:spcBef>
                <a:spcPts val="951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HYDROGEN PRODUCTION 50+50 MW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4353" y="2436405"/>
            <a:ext cx="4335688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Green hydrogen from electricity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353" y="2877832"/>
            <a:ext cx="2908387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generated in wind farm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4353" y="3315244"/>
            <a:ext cx="4103682" cy="819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Electrolysis by PEM technology</a:t>
            </a:r>
          </a:p>
          <a:p>
            <a:pPr marL="0" marR="0">
              <a:lnSpc>
                <a:spcPts val="2290"/>
              </a:lnSpc>
              <a:spcBef>
                <a:spcPts val="144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Injection into APB pipeline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0634" y="225857"/>
            <a:ext cx="3093477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EPILOGUE 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565" y="1155996"/>
            <a:ext cx="6901779" cy="369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We are a company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SPECIALISED in LNG, NG, LPG and H2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3565" y="1765783"/>
            <a:ext cx="10235931" cy="1623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All our technicians have more than 25 years of experience in the Oil&amp;Gas sector.</a:t>
            </a:r>
          </a:p>
          <a:p>
            <a:pPr marL="0" marR="0">
              <a:lnSpc>
                <a:spcPts val="2625"/>
              </a:lnSpc>
              <a:spcBef>
                <a:spcPts val="218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We offer proven experience, agility, competitive prices and commitment.</a:t>
            </a:r>
          </a:p>
          <a:p>
            <a:pPr marL="0" marR="0">
              <a:lnSpc>
                <a:spcPts val="2625"/>
              </a:lnSpc>
              <a:spcBef>
                <a:spcPts val="2239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We are a small company but our value is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specialised KNOWLEDGE.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565" y="3629635"/>
            <a:ext cx="11312443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- We offer Technical advice, Feasibility studies, Studies of alternatives and</a:t>
            </a:r>
            <a:r>
              <a:rPr lang="es-ES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1" dirty="0" err="1">
                <a:solidFill>
                  <a:srgbClr val="000000"/>
                </a:solidFill>
                <a:latin typeface="Calibri"/>
                <a:cs typeface="Calibri"/>
              </a:rPr>
              <a:t>optimisa</a:t>
            </a:r>
            <a:r>
              <a:rPr lang="es-ES" sz="23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ion, Conceptual, Basic and Detailed Engineering Projects, Construction Supervision and</a:t>
            </a:r>
            <a:r>
              <a:rPr lang="es-ES" sz="2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Start-up assistance. Consultancy and technical advice on LNG, NG and LPG.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565" y="5302479"/>
            <a:ext cx="11236374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We only carry out EPCs in joint ventures with partner companies </a:t>
            </a:r>
            <a:r>
              <a:rPr sz="2300" spc="15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UTEs with Costructor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6880" y="427864"/>
            <a:ext cx="4914217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2D050"/>
                </a:solidFill>
                <a:latin typeface="Calibri"/>
                <a:cs typeface="Calibri"/>
              </a:rPr>
              <a:t>MAIN CUSTOMERS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682" y="176893"/>
            <a:ext cx="1827963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92D050"/>
                </a:solidFill>
                <a:latin typeface="Calibri"/>
                <a:cs typeface="Calibri"/>
              </a:rPr>
              <a:t>ISO 9001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719" y="171082"/>
            <a:ext cx="2059306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92D050"/>
                </a:solidFill>
                <a:latin typeface="Calibri"/>
                <a:cs typeface="Calibri"/>
              </a:rPr>
              <a:t>ISO 14001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7072" y="429949"/>
            <a:ext cx="7120366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2D050"/>
                </a:solidFill>
                <a:latin typeface="Calibri"/>
                <a:cs typeface="Calibri"/>
              </a:rPr>
              <a:t>Official certification as an auditor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175" y="455244"/>
            <a:ext cx="8707341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92D050"/>
                </a:solidFill>
                <a:latin typeface="Calibri"/>
                <a:cs typeface="Calibri"/>
              </a:rPr>
              <a:t>Certificate of registration with the Chamber of Commerce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90753" y="998792"/>
            <a:ext cx="2600116" cy="161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Calibri"/>
                <a:cs typeface="Calibri"/>
              </a:rPr>
              <a:t>New Address:</a:t>
            </a:r>
          </a:p>
          <a:p>
            <a:pPr marL="0" marR="0">
              <a:lnSpc>
                <a:spcPts val="2500"/>
              </a:lnSpc>
              <a:spcBef>
                <a:spcPts val="1029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El Camín Real, 576</a:t>
            </a:r>
          </a:p>
          <a:p>
            <a:pPr marL="0" marR="0">
              <a:lnSpc>
                <a:spcPts val="2500"/>
              </a:lnSpc>
              <a:spcBef>
                <a:spcPts val="70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33199 Meres-Siero</a:t>
            </a:r>
          </a:p>
          <a:p>
            <a:pPr marL="0" marR="0">
              <a:lnSpc>
                <a:spcPts val="2500"/>
              </a:lnSpc>
              <a:spcBef>
                <a:spcPts val="70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Asturias, Spain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1289" y="3055938"/>
            <a:ext cx="475456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Engineering and consultancy 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0752" y="3072702"/>
            <a:ext cx="319773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Calibri"/>
                <a:cs typeface="Calibri"/>
              </a:rPr>
              <a:t>Telephone numbers:</a:t>
            </a:r>
          </a:p>
          <a:p>
            <a:pPr marL="0" marR="0">
              <a:lnSpc>
                <a:spcPts val="2500"/>
              </a:lnSpc>
              <a:spcBef>
                <a:spcPts val="70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+34 985.50.98.23</a:t>
            </a:r>
          </a:p>
          <a:p>
            <a:pPr marL="0" marR="0">
              <a:lnSpc>
                <a:spcPts val="2500"/>
              </a:lnSpc>
              <a:spcBef>
                <a:spcPts val="70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+34 627.41.87.05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90753" y="4698302"/>
            <a:ext cx="3992376" cy="1075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dirty="0">
                <a:solidFill>
                  <a:srgbClr val="000000"/>
                </a:solidFill>
                <a:latin typeface="Calibri"/>
                <a:cs typeface="Calibri"/>
              </a:rPr>
              <a:t>E-mails:</a:t>
            </a:r>
          </a:p>
          <a:p>
            <a:pPr marL="0" marR="0">
              <a:lnSpc>
                <a:spcPts val="2200"/>
              </a:lnSpc>
              <a:spcBef>
                <a:spcPts val="62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josecores@esinen-ingenieria.com</a:t>
            </a:r>
          </a:p>
          <a:p>
            <a:pPr marL="0" marR="0">
              <a:lnSpc>
                <a:spcPts val="2200"/>
              </a:lnSpc>
              <a:spcBef>
                <a:spcPts val="689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info@esinen-ingenieria.com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8864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3632" y="782209"/>
            <a:ext cx="5964262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Resources and means (i)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3153" y="1798568"/>
            <a:ext cx="10287066" cy="75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We have an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experienced team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 which supports us in providing quality and</a:t>
            </a:r>
          </a:p>
          <a:p>
            <a:pPr marL="0" marR="0">
              <a:lnSpc>
                <a:spcPts val="2200"/>
              </a:lnSpc>
              <a:spcBef>
                <a:spcPts val="123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exclusivity in all our work.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3153" y="2670297"/>
            <a:ext cx="10267422" cy="118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Our central office is located in Meres (Siero-Asturias), where we have a</a:t>
            </a:r>
          </a:p>
          <a:p>
            <a:pPr marL="0" marR="0">
              <a:lnSpc>
                <a:spcPts val="2200"/>
              </a:lnSpc>
              <a:spcBef>
                <a:spcPts val="123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full set of IT tools to develop any type of project.</a:t>
            </a:r>
          </a:p>
          <a:p>
            <a:pPr marL="0" marR="0">
              <a:lnSpc>
                <a:spcPts val="2200"/>
              </a:lnSpc>
              <a:spcBef>
                <a:spcPts val="128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Project.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3153" y="3977888"/>
            <a:ext cx="10270269" cy="75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We also have the capacity to travel to the Client's offices both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2200"/>
              </a:lnSpc>
              <a:spcBef>
                <a:spcPts val="1232"/>
              </a:spcBef>
              <a:spcAft>
                <a:spcPts val="0"/>
              </a:spcAft>
            </a:pP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nationally and </a:t>
            </a:r>
            <a:r>
              <a:rPr sz="2200" spc="-101" dirty="0">
                <a:solidFill>
                  <a:srgbClr val="000000"/>
                </a:solidFill>
                <a:latin typeface="Calibri"/>
                <a:cs typeface="Calibri"/>
              </a:rPr>
              <a:t>internationally.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7313" y="537006"/>
            <a:ext cx="5928967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Resources and means (ii)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3328" y="1731472"/>
            <a:ext cx="2646226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Equipment available: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3328" y="2136044"/>
            <a:ext cx="3808559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- 1 Chief Project Engineer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3328" y="2591720"/>
            <a:ext cx="5490845" cy="1748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- 2 Mechanical engineers</a:t>
            </a:r>
          </a:p>
          <a:p>
            <a:pPr marL="0" marR="0">
              <a:lnSpc>
                <a:spcPts val="2625"/>
              </a:lnSpc>
              <a:spcBef>
                <a:spcPts val="885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- 1 Electrical engineers</a:t>
            </a:r>
          </a:p>
          <a:p>
            <a:pPr marL="0" marR="0">
              <a:lnSpc>
                <a:spcPts val="2625"/>
              </a:lnSpc>
              <a:spcBef>
                <a:spcPts val="885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- 1 Instrumentation engineer</a:t>
            </a:r>
          </a:p>
          <a:p>
            <a:pPr marL="0" marR="0">
              <a:lnSpc>
                <a:spcPts val="2625"/>
              </a:lnSpc>
              <a:spcBef>
                <a:spcPts val="935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- 2 draughtsmen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3328" y="4921204"/>
            <a:ext cx="7713533" cy="785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We also work with various companies and specialists in</a:t>
            </a:r>
          </a:p>
          <a:p>
            <a:pPr marL="0" marR="0">
              <a:lnSpc>
                <a:spcPts val="2300"/>
              </a:lnSpc>
              <a:spcBef>
                <a:spcPts val="1288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continued collaboration with ESINEN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986" y="500493"/>
            <a:ext cx="6187326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Resources and means (iii)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3790" y="1731772"/>
            <a:ext cx="2440488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ADDED VALUE: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790" y="2210124"/>
            <a:ext cx="2138154" cy="41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Knowledge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790" y="2743524"/>
            <a:ext cx="1373311" cy="41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Agility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790" y="3276924"/>
            <a:ext cx="3010253" cy="94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Competitive prices</a:t>
            </a:r>
          </a:p>
          <a:p>
            <a:pPr marL="0" marR="0">
              <a:lnSpc>
                <a:spcPts val="2848"/>
              </a:lnSpc>
              <a:spcBef>
                <a:spcPts val="1316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Quality service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3790" y="4343724"/>
            <a:ext cx="4702527" cy="944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Decentralisation of suppliers</a:t>
            </a:r>
          </a:p>
          <a:p>
            <a:pPr marL="0" marR="0">
              <a:lnSpc>
                <a:spcPts val="2848"/>
              </a:lnSpc>
              <a:spcBef>
                <a:spcPts val="1316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Calibri"/>
                <a:cs typeface="Calibri"/>
              </a:rPr>
              <a:t>- Agreements with partners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4598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3578" y="522319"/>
            <a:ext cx="290125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92D050"/>
                </a:solidFill>
                <a:latin typeface="Calibri"/>
                <a:cs typeface="Calibri"/>
              </a:rPr>
              <a:t>Organisation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7303" y="1610461"/>
            <a:ext cx="3460231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Project 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7303" y="2402937"/>
            <a:ext cx="6499135" cy="1734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Project Manager</a:t>
            </a:r>
          </a:p>
          <a:p>
            <a:pPr marL="0" marR="0">
              <a:lnSpc>
                <a:spcPts val="3183"/>
              </a:lnSpc>
              <a:spcBef>
                <a:spcPts val="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Mechanical engineers</a:t>
            </a:r>
          </a:p>
          <a:p>
            <a:pPr marL="0" marR="0">
              <a:lnSpc>
                <a:spcPts val="3183"/>
              </a:lnSpc>
              <a:spcBef>
                <a:spcPts val="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Electrical &amp; instrumentation engineers</a:t>
            </a:r>
          </a:p>
          <a:p>
            <a:pPr marL="0" marR="0">
              <a:lnSpc>
                <a:spcPts val="3183"/>
              </a:lnSpc>
              <a:spcBef>
                <a:spcPts val="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Draughtsmen and draughtswomen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85655" y="4599597"/>
            <a:ext cx="177662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Project 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04486" y="4599597"/>
            <a:ext cx="1683060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Draughtsmen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29173" y="5634806"/>
            <a:ext cx="1134107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mechanics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05859" y="5635600"/>
            <a:ext cx="1127410" cy="54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</a:p>
          <a:p>
            <a:pPr marL="40227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electrical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11165" y="5635600"/>
            <a:ext cx="1683060" cy="54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863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instrumentation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9440" y="528275"/>
            <a:ext cx="5636839" cy="572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Sustainable enterprise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3790" y="1627224"/>
            <a:ext cx="3095366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Use of LED lighting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790" y="2023464"/>
            <a:ext cx="5920831" cy="733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Use of public transport by employees</a:t>
            </a:r>
          </a:p>
          <a:p>
            <a:pPr marL="0" marR="0">
              <a:lnSpc>
                <a:spcPts val="2290"/>
              </a:lnSpc>
              <a:spcBef>
                <a:spcPts val="71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Reduced use of heating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790" y="2815944"/>
            <a:ext cx="3357268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No use of air conditioning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790" y="3212184"/>
            <a:ext cx="6866079" cy="733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Use of environmentally friendly fuels</a:t>
            </a:r>
          </a:p>
          <a:p>
            <a:pPr marL="0" marR="0">
              <a:lnSpc>
                <a:spcPts val="2290"/>
              </a:lnSpc>
              <a:spcBef>
                <a:spcPts val="71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Control of energy consumption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3790" y="4004664"/>
            <a:ext cx="3117022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Reduction of paper use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790" y="4400904"/>
            <a:ext cx="4048344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Use of sustainable materials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3790" y="4797144"/>
            <a:ext cx="5794651" cy="733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Reducing the use of plastic packaging and materials</a:t>
            </a:r>
          </a:p>
          <a:p>
            <a:pPr marL="0" marR="0">
              <a:lnSpc>
                <a:spcPts val="2290"/>
              </a:lnSpc>
              <a:spcBef>
                <a:spcPts val="71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Waste separation and recycling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3790" y="5589624"/>
            <a:ext cx="9801033" cy="337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 Promotion and aid to employees for the purchase of electric and/or natural gas vehicles.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1235" y="816406"/>
            <a:ext cx="5135427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92D050"/>
                </a:solidFill>
                <a:latin typeface="Calibri"/>
                <a:cs typeface="Calibri"/>
              </a:rPr>
              <a:t>AREAS OF ACTIVITY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003" y="2143354"/>
            <a:ext cx="10163819" cy="1958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Industrial Projects: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Conceptual Engineering, Basic Engineering, FEED and Detail Engineering</a:t>
            </a:r>
          </a:p>
          <a:p>
            <a:pPr marL="0" marR="0">
              <a:lnSpc>
                <a:spcPts val="2625"/>
              </a:lnSpc>
              <a:spcBef>
                <a:spcPts val="1487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Specialised in </a:t>
            </a:r>
            <a:r>
              <a:rPr sz="2300" b="1" dirty="0">
                <a:solidFill>
                  <a:srgbClr val="000000"/>
                </a:solidFill>
                <a:latin typeface="Calibri"/>
                <a:cs typeface="Calibri"/>
              </a:rPr>
              <a:t>Natural Gas, LNG, LPG and H2 </a:t>
            </a: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projects.</a:t>
            </a:r>
          </a:p>
          <a:p>
            <a:pPr marL="0" marR="0">
              <a:lnSpc>
                <a:spcPts val="2625"/>
              </a:lnSpc>
              <a:spcBef>
                <a:spcPts val="1487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Supervision of Fabrication, Works and Commissioning</a:t>
            </a:r>
          </a:p>
          <a:p>
            <a:pPr marL="0" marR="0">
              <a:lnSpc>
                <a:spcPts val="2625"/>
              </a:lnSpc>
              <a:spcBef>
                <a:spcPts val="1437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Consultancy and Technical Reports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003" y="4445818"/>
            <a:ext cx="2744407" cy="38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Calibri"/>
                <a:cs typeface="Calibri"/>
              </a:rPr>
              <a:t>- Energy Audit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1606</Words>
  <Application>Microsoft Macintosh PowerPoint</Application>
  <PresentationFormat>Panorámica</PresentationFormat>
  <Paragraphs>279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DIVKCL+Wingdings-Regular</vt:lpstr>
      <vt:lpstr>ECPAPD+TwCenMT-Bold</vt:lpstr>
      <vt:lpstr>Calibri</vt:lpstr>
      <vt:lpstr>ODMPOE+ArialMT</vt:lpstr>
      <vt:lpstr>Theme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keywords>, docId:9363B11FE5F0595CA6553052428A69E9</cp:keywords>
  <cp:lastModifiedBy>Eusebio Barriga</cp:lastModifiedBy>
  <cp:revision>6</cp:revision>
  <dcterms:modified xsi:type="dcterms:W3CDTF">2023-06-28T07:33:54Z</dcterms:modified>
</cp:coreProperties>
</file>